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7" r:id="rId2"/>
    <p:sldId id="286" r:id="rId3"/>
    <p:sldId id="287" r:id="rId4"/>
    <p:sldId id="270" r:id="rId5"/>
    <p:sldId id="274" r:id="rId6"/>
    <p:sldId id="273" r:id="rId7"/>
    <p:sldId id="280" r:id="rId8"/>
    <p:sldId id="262" r:id="rId9"/>
    <p:sldId id="276" r:id="rId10"/>
    <p:sldId id="260" r:id="rId11"/>
    <p:sldId id="282" r:id="rId12"/>
    <p:sldId id="292" r:id="rId13"/>
    <p:sldId id="288" r:id="rId14"/>
    <p:sldId id="289" r:id="rId15"/>
    <p:sldId id="290" r:id="rId16"/>
    <p:sldId id="291" r:id="rId17"/>
    <p:sldId id="293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C7F6-AEEF-4309-B27D-C00E12B1C23A}" type="datetimeFigureOut">
              <a:rPr lang="ru-RU" smtClean="0"/>
              <a:pPr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71E9-874E-4251-B14D-7163C7F46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1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71E9-874E-4251-B14D-7163C7F4646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7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83AB4-B94C-41A3-AE3F-B62EA7269774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7B4B841-B919-45B9-89EE-55C22C03D07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6E31A-7C1D-4722-8241-ED0949761501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AABBB-D0BF-4A9F-AFA2-519C89DE6A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278EF-CB63-4DE1-9B8C-0FA6BBCE5278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94FD9-CCD4-4FA9-9B52-030CE32505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855001-AD70-49D9-9F6A-3A7ED6D9AA32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C8D6AA6-D239-47BE-A44B-8876F50813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5911-6936-4F6F-805A-FC39655277AC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53177-0BF9-442B-92EA-A0187EB7E6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E77A3-94BF-49B5-81FC-DD5BC3DCB0B5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02397-EC2E-4317-9D1A-6092EB4D055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6DE3B-38CB-4469-A0FF-2448AA9D7DB5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110067E-5313-4957-A8DC-FE48E7F390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B0BAA-95EE-4A50-87B0-828C63146851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953C2-779D-4552-8CE2-F3BB9F5883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876B-28F0-4268-807C-FF4A860B19D1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DCFF6-E8AA-42B7-AEBC-C47057ACB7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03BD7-88CC-4DE4-BEA9-40781332B0F7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522E3-04DC-4FA5-A1AA-7E9042D3C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462CC-EB17-42B5-91DA-D367E1BF7942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44A8F-3E73-488D-93EE-DF06177A30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C09B652-0F94-483F-AABE-FE223CE95FB0}" type="datetimeFigureOut">
              <a:rPr lang="ru-RU" smtClean="0"/>
              <a:pPr>
                <a:defRPr/>
              </a:pPr>
              <a:t>17.12.2023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349C83-A5D1-41C2-AF4A-7C753E6C1A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908720"/>
            <a:ext cx="7672414" cy="29489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n/>
                <a:solidFill>
                  <a:srgbClr val="FF0000"/>
                </a:solidFill>
                <a:effectLst/>
                <a:latin typeface="Book Antiqua" pitchFamily="18" charset="0"/>
              </a:rPr>
              <a:t>Мастер-класс на тему:</a:t>
            </a:r>
            <a:br>
              <a:rPr lang="ru-RU" dirty="0">
                <a:ln/>
                <a:solidFill>
                  <a:srgbClr val="FF0000"/>
                </a:solidFill>
                <a:effectLst/>
                <a:latin typeface="Book Antiqua" pitchFamily="18" charset="0"/>
              </a:rPr>
            </a:br>
            <a:br>
              <a:rPr lang="ru-RU" dirty="0">
                <a:ln/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ru-RU" dirty="0">
                <a:ln/>
                <a:solidFill>
                  <a:srgbClr val="FF0000"/>
                </a:solidFill>
                <a:effectLst/>
                <a:latin typeface="Book Antiqua" pitchFamily="18" charset="0"/>
              </a:rPr>
              <a:t>Использование технологии «СИНКВЕЙН» в развитии речи дошкольников</a:t>
            </a:r>
          </a:p>
        </p:txBody>
      </p:sp>
      <p:pic>
        <p:nvPicPr>
          <p:cNvPr id="3076" name="Рисунок 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214818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Подготовила</a:t>
            </a:r>
            <a:r>
              <a:rPr lang="ru-RU" b="1">
                <a:latin typeface="Book Antiqua" pitchFamily="18" charset="0"/>
              </a:rPr>
              <a:t>:  воспитатель</a:t>
            </a:r>
          </a:p>
          <a:p>
            <a:r>
              <a:rPr lang="ru-RU" b="1">
                <a:latin typeface="Book Antiqua" pitchFamily="18" charset="0"/>
              </a:rPr>
              <a:t> </a:t>
            </a:r>
            <a:r>
              <a:rPr lang="ru-RU" b="1" dirty="0" err="1">
                <a:latin typeface="Book Antiqua" pitchFamily="18" charset="0"/>
              </a:rPr>
              <a:t>Турыгина</a:t>
            </a:r>
            <a:r>
              <a:rPr lang="ru-RU" b="1" dirty="0">
                <a:latin typeface="Book Antiqua" pitchFamily="18" charset="0"/>
              </a:rPr>
              <a:t> Ольга Анатольевна, ДОУ №20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57188"/>
            <a:ext cx="43576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4071942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7620" y="3443259"/>
            <a:ext cx="514353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1. Ежик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Cерый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колючий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3. Фыркает, спит,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сворачивается.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Мне нравится маленький                ежик.</a:t>
            </a:r>
            <a:endParaRPr kumimoji="0" lang="ru-RU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5. Лес.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552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7969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ru-RU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пособы</a:t>
            </a:r>
            <a:r>
              <a:rPr lang="ru-RU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работы  </a:t>
            </a:r>
            <a:r>
              <a:rPr lang="en-US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ru-RU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синквейном</a:t>
            </a:r>
            <a:endParaRPr lang="ru-RU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57224" y="1556792"/>
            <a:ext cx="7829550" cy="4968552"/>
          </a:xfrm>
        </p:spPr>
        <p:txBody>
          <a:bodyPr/>
          <a:lstStyle/>
          <a:p>
            <a:pPr eaLnBrk="1" hangingPunct="1"/>
            <a:r>
              <a:rPr lang="ru-RU" sz="2800" b="0" i="1" dirty="0">
                <a:solidFill>
                  <a:srgbClr val="003300"/>
                </a:solidFill>
              </a:rPr>
              <a:t> </a:t>
            </a:r>
            <a:r>
              <a:rPr lang="ru-RU" dirty="0">
                <a:latin typeface="Book Antiqua" pitchFamily="18" charset="0"/>
              </a:rPr>
              <a:t>Составление нового </a:t>
            </a:r>
            <a:r>
              <a:rPr lang="ru-RU" dirty="0" err="1">
                <a:latin typeface="Book Antiqua" pitchFamily="18" charset="0"/>
              </a:rPr>
              <a:t>синквейна</a:t>
            </a:r>
            <a:r>
              <a:rPr lang="ru-RU" dirty="0">
                <a:latin typeface="Book Antiqua" pitchFamily="18" charset="0"/>
              </a:rPr>
              <a:t>.</a:t>
            </a:r>
          </a:p>
          <a:p>
            <a:pPr eaLnBrk="1" hangingPunct="1"/>
            <a:r>
              <a:rPr lang="ru-RU" dirty="0">
                <a:latin typeface="Book Antiqua" pitchFamily="18" charset="0"/>
              </a:rPr>
              <a:t> Составление краткого рассказа по готовому </a:t>
            </a:r>
            <a:r>
              <a:rPr lang="en-US" dirty="0">
                <a:latin typeface="Book Antiqua" pitchFamily="18" charset="0"/>
              </a:rPr>
              <a:t>  </a:t>
            </a:r>
            <a:r>
              <a:rPr lang="ru-RU" dirty="0" err="1">
                <a:latin typeface="Book Antiqua" pitchFamily="18" charset="0"/>
              </a:rPr>
              <a:t>синквейну</a:t>
            </a:r>
            <a:r>
              <a:rPr lang="ru-RU" dirty="0">
                <a:latin typeface="Book Antiqua" pitchFamily="18" charset="0"/>
              </a:rPr>
              <a:t> с использованием  слов и фраз, входящих в состав </a:t>
            </a:r>
            <a:r>
              <a:rPr lang="ru-RU" dirty="0" err="1">
                <a:latin typeface="Book Antiqua" pitchFamily="18" charset="0"/>
              </a:rPr>
              <a:t>синквейна</a:t>
            </a:r>
            <a:r>
              <a:rPr lang="ru-RU" dirty="0">
                <a:latin typeface="Book Antiqua" pitchFamily="18" charset="0"/>
              </a:rPr>
              <a:t>. </a:t>
            </a:r>
          </a:p>
          <a:p>
            <a:pPr eaLnBrk="1" hangingPunct="1"/>
            <a:r>
              <a:rPr lang="ru-RU" dirty="0">
                <a:latin typeface="Book Antiqua" pitchFamily="18" charset="0"/>
              </a:rPr>
              <a:t>Составление </a:t>
            </a:r>
            <a:r>
              <a:rPr lang="ru-RU" dirty="0" err="1">
                <a:latin typeface="Book Antiqua" pitchFamily="18" charset="0"/>
              </a:rPr>
              <a:t>синквейна</a:t>
            </a:r>
            <a:r>
              <a:rPr lang="ru-RU" dirty="0">
                <a:latin typeface="Book Antiqua" pitchFamily="18" charset="0"/>
              </a:rPr>
              <a:t> по прослушанному рассказу, сказке.</a:t>
            </a:r>
          </a:p>
          <a:p>
            <a:pPr eaLnBrk="1" hangingPunct="1"/>
            <a:r>
              <a:rPr lang="ru-RU" dirty="0">
                <a:latin typeface="Book Antiqua" pitchFamily="18" charset="0"/>
              </a:rPr>
              <a:t> Составление </a:t>
            </a:r>
            <a:r>
              <a:rPr lang="ru-RU" dirty="0" err="1">
                <a:latin typeface="Book Antiqua" pitchFamily="18" charset="0"/>
              </a:rPr>
              <a:t>синквейна</a:t>
            </a:r>
            <a:r>
              <a:rPr lang="ru-RU" dirty="0">
                <a:latin typeface="Book Antiqua" pitchFamily="18" charset="0"/>
              </a:rPr>
              <a:t> – загадки.  </a:t>
            </a:r>
            <a:endParaRPr lang="ru-RU" sz="2400" dirty="0">
              <a:latin typeface="Book Antiqua" pitchFamily="18" charset="0"/>
            </a:endParaRPr>
          </a:p>
          <a:p>
            <a:pPr eaLnBrk="1" hangingPunct="1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88640"/>
            <a:ext cx="8107238" cy="64807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>
                <a:latin typeface="Book Antiqua" pitchFamily="18" charset="0"/>
              </a:rPr>
              <a:t>Составление  </a:t>
            </a:r>
            <a:r>
              <a:rPr lang="ru-RU" dirty="0" err="1">
                <a:latin typeface="Book Antiqua" pitchFamily="18" charset="0"/>
              </a:rPr>
              <a:t>синквейна</a:t>
            </a:r>
            <a:r>
              <a:rPr lang="ru-RU" dirty="0">
                <a:latin typeface="Book Antiqua" pitchFamily="18" charset="0"/>
              </a:rPr>
              <a:t> по картинке</a:t>
            </a:r>
            <a:endParaRPr lang="ru-RU" sz="2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Book Antiqua" pitchFamily="18" charset="0"/>
              </a:rPr>
              <a:t>Что это? (Солнце)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>
                <a:latin typeface="Book Antiqua" pitchFamily="18" charset="0"/>
              </a:rPr>
              <a:t> Подберите два слова – признака</a:t>
            </a:r>
          </a:p>
          <a:p>
            <a:pPr marL="514350" indent="-514350">
              <a:buNone/>
            </a:pPr>
            <a:r>
              <a:rPr lang="ru-RU" sz="1800" dirty="0">
                <a:latin typeface="Book Antiqua" pitchFamily="18" charset="0"/>
              </a:rPr>
              <a:t>          (Какое солнце?)</a:t>
            </a:r>
          </a:p>
          <a:p>
            <a:pPr marL="514350" indent="-514350">
              <a:buAutoNum type="arabicPeriod" startAt="3"/>
            </a:pPr>
            <a:r>
              <a:rPr lang="ru-RU" sz="1800" dirty="0">
                <a:latin typeface="Book Antiqua" pitchFamily="18" charset="0"/>
              </a:rPr>
              <a:t>Подберите три слова – действия</a:t>
            </a:r>
          </a:p>
          <a:p>
            <a:pPr marL="514350" indent="-514350">
              <a:buNone/>
            </a:pPr>
            <a:r>
              <a:rPr lang="ru-RU" sz="1800" dirty="0">
                <a:latin typeface="Book Antiqua" pitchFamily="18" charset="0"/>
              </a:rPr>
              <a:t>          (Что делает солнце?)</a:t>
            </a:r>
          </a:p>
          <a:p>
            <a:pPr marL="514350" indent="-514350">
              <a:buAutoNum type="arabicPeriod" startAt="4"/>
            </a:pPr>
            <a:r>
              <a:rPr lang="ru-RU" sz="1800" dirty="0">
                <a:latin typeface="Book Antiqua" pitchFamily="18" charset="0"/>
              </a:rPr>
              <a:t>Составьте предложение, где  вы выразите личное отношение к предмету.</a:t>
            </a:r>
          </a:p>
          <a:p>
            <a:pPr marL="514350" indent="-514350">
              <a:buAutoNum type="arabicPeriod" startAt="4"/>
            </a:pPr>
            <a:r>
              <a:rPr lang="ru-RU" sz="1800" dirty="0">
                <a:latin typeface="Book Antiqua" pitchFamily="18" charset="0"/>
              </a:rPr>
              <a:t>Подберите слово, которое вы можете представить, когда произносят слово солнце.</a:t>
            </a:r>
          </a:p>
          <a:p>
            <a:pPr marL="514350" indent="-514350">
              <a:buNone/>
            </a:pPr>
            <a:r>
              <a:rPr lang="ru-RU" sz="1800" dirty="0">
                <a:latin typeface="Book Antiqua" pitchFamily="18" charset="0"/>
              </a:rPr>
              <a:t>  </a:t>
            </a:r>
          </a:p>
          <a:p>
            <a:pPr marL="514350" indent="-514350">
              <a:buAutoNum type="arabicPeriod" startAt="4"/>
            </a:pPr>
            <a:endParaRPr lang="ru-RU" sz="1800" dirty="0">
              <a:latin typeface="Book Antiqua" pitchFamily="18" charset="0"/>
            </a:endParaRPr>
          </a:p>
          <a:p>
            <a:pPr marL="514350" indent="-514350">
              <a:buNone/>
            </a:pPr>
            <a:endParaRPr lang="ru-RU" sz="1800" dirty="0">
              <a:latin typeface="Book Antiqua" pitchFamily="18" charset="0"/>
            </a:endParaRPr>
          </a:p>
          <a:p>
            <a:pPr>
              <a:buNone/>
            </a:pPr>
            <a:endParaRPr lang="ru-RU" dirty="0">
              <a:latin typeface="Book Antiqua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060848"/>
            <a:ext cx="33123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img_5702bbcd133a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67744" y="692696"/>
            <a:ext cx="324510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81724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 eaLnBrk="1" hangingPunct="1">
              <a:defRPr/>
            </a:pPr>
            <a:r>
              <a:rPr lang="ru-RU" sz="2800" b="1" dirty="0">
                <a:latin typeface="Book Antiqua" pitchFamily="18" charset="0"/>
              </a:rPr>
              <a:t>Составление краткого рассказа по готовому </a:t>
            </a:r>
            <a:r>
              <a:rPr lang="en-US" sz="28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синквейну</a:t>
            </a:r>
            <a:r>
              <a:rPr lang="ru-RU" sz="2800" b="1" dirty="0">
                <a:latin typeface="Book Antiqua" pitchFamily="18" charset="0"/>
              </a:rPr>
              <a:t>.</a:t>
            </a:r>
            <a:endParaRPr lang="ru-RU" sz="2800" b="1" dirty="0">
              <a:solidFill>
                <a:schemeClr val="accent1">
                  <a:lumMod val="25000"/>
                </a:schemeClr>
              </a:solidFill>
              <a:latin typeface="Book Antiqua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Заяц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Белый, пушистый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Скачет, прячется, боится.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Я жалею зайца.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Дикие животные.</a:t>
            </a:r>
          </a:p>
          <a:p>
            <a:pPr marL="514350" indent="-514350" eaLnBrk="1" hangingPunct="1">
              <a:lnSpc>
                <a:spcPct val="200000"/>
              </a:lnSpc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В зимнем лесу живёт белый, пушистый заяц. </a:t>
            </a:r>
          </a:p>
          <a:p>
            <a:pPr marL="514350" indent="-514350" eaLnBrk="1" hangingPunct="1">
              <a:lnSpc>
                <a:spcPct val="200000"/>
              </a:lnSpc>
              <a:defRPr/>
            </a:pP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Book Antiqua" pitchFamily="18" charset="0"/>
              </a:rPr>
              <a:t>Жизнь у зайца трудная, он боится волка и лису, увидев их, прячется или убегает. Мне жалко зайца. Зимой диким животным жить трудно.</a:t>
            </a:r>
          </a:p>
          <a:p>
            <a:pPr marL="514350" indent="-514350" eaLnBrk="1" hangingPunct="1">
              <a:lnSpc>
                <a:spcPct val="200000"/>
              </a:lnSpc>
              <a:buFontTx/>
              <a:buAutoNum type="arabicPeriod"/>
              <a:defRPr/>
            </a:pPr>
            <a:endParaRPr lang="ru-RU" b="1" dirty="0">
              <a:solidFill>
                <a:schemeClr val="accent1">
                  <a:lumMod val="25000"/>
                </a:schemeClr>
              </a:solidFill>
              <a:latin typeface="Garamond" pitchFamily="18" charset="0"/>
            </a:endParaRPr>
          </a:p>
          <a:p>
            <a:pPr marL="514350" indent="-514350" eaLnBrk="1" hangingPunct="1">
              <a:lnSpc>
                <a:spcPct val="200000"/>
              </a:lnSpc>
              <a:defRPr/>
            </a:pPr>
            <a:endParaRPr lang="ru-RU" dirty="0"/>
          </a:p>
        </p:txBody>
      </p:sp>
      <p:pic>
        <p:nvPicPr>
          <p:cNvPr id="3" name="Содержимое 7" descr="зая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2842018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992888" cy="1394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latin typeface="Book Antiqua" pitchFamily="18" charset="0"/>
              </a:rPr>
              <a:t>Составление </a:t>
            </a:r>
            <a:r>
              <a:rPr lang="ru-RU" sz="2400" b="1" dirty="0" err="1">
                <a:latin typeface="Book Antiqua" pitchFamily="18" charset="0"/>
              </a:rPr>
              <a:t>синквейна</a:t>
            </a:r>
            <a:r>
              <a:rPr lang="ru-RU" sz="2400" b="1" dirty="0">
                <a:latin typeface="Book Antiqua" pitchFamily="18" charset="0"/>
              </a:rPr>
              <a:t> по прослушанному рассказу, сказке.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400" b="1" dirty="0" err="1">
                <a:latin typeface="Book Antiqua" pitchFamily="18" charset="0"/>
              </a:rPr>
              <a:t>Мойдодыр</a:t>
            </a: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400" b="1" dirty="0">
                <a:latin typeface="Book Antiqua" pitchFamily="18" charset="0"/>
              </a:rPr>
              <a:t>Добрый, справедливый.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400" b="1" dirty="0">
                <a:latin typeface="Book Antiqua" pitchFamily="18" charset="0"/>
              </a:rPr>
              <a:t>Радуется, улыбается, учит.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400" b="1" dirty="0" err="1">
                <a:latin typeface="Book Antiqua" pitchFamily="18" charset="0"/>
              </a:rPr>
              <a:t>Мойдодыр</a:t>
            </a:r>
            <a:r>
              <a:rPr lang="ru-RU" sz="2400" b="1" dirty="0">
                <a:latin typeface="Book Antiqua" pitchFamily="18" charset="0"/>
              </a:rPr>
              <a:t> – начальник щёток и мочалок.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sz="2400" b="1" dirty="0">
                <a:latin typeface="Book Antiqua" pitchFamily="18" charset="0"/>
              </a:rPr>
              <a:t>Чистота.</a:t>
            </a:r>
          </a:p>
          <a:p>
            <a:pPr algn="just" eaLnBrk="1" hangingPunct="1"/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/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marL="457200" indent="-457200" eaLnBrk="1" hangingPunct="1">
              <a:buAutoNum type="arabicPeriod"/>
            </a:pPr>
            <a:endParaRPr lang="ru-RU" sz="2400" b="1" dirty="0">
              <a:latin typeface="Book Antiqua" pitchFamily="18" charset="0"/>
            </a:endParaRPr>
          </a:p>
          <a:p>
            <a:pPr algn="ctr" eaLnBrk="1" hangingPunct="1"/>
            <a:endParaRPr lang="ru-RU" sz="2400" b="1" dirty="0">
              <a:latin typeface="Book Antiqua" pitchFamily="18" charset="0"/>
            </a:endParaRPr>
          </a:p>
          <a:p>
            <a:pPr eaLnBrk="1" hangingPunct="1"/>
            <a:endParaRPr lang="ru-RU" sz="2400" b="1" dirty="0">
              <a:latin typeface="Book Antiqua" pitchFamily="18" charset="0"/>
            </a:endParaRPr>
          </a:p>
          <a:p>
            <a:pPr algn="ctr" eaLnBrk="1" hangingPunct="1"/>
            <a:endParaRPr lang="ru-RU" sz="2400" b="1" dirty="0">
              <a:latin typeface="Book Antiqua" pitchFamily="18" charset="0"/>
            </a:endParaRPr>
          </a:p>
          <a:p>
            <a:pPr algn="ctr" eaLnBrk="1" hangingPunct="1"/>
            <a:endParaRPr lang="ru-RU" sz="2400" b="1" dirty="0">
              <a:latin typeface="Book Antiqua" pitchFamily="18" charset="0"/>
            </a:endParaRPr>
          </a:p>
          <a:p>
            <a:pPr algn="ctr"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  <a:p>
            <a:pPr eaLnBrk="1" hangingPunct="1"/>
            <a:endParaRPr lang="ru-RU" dirty="0">
              <a:latin typeface="Book Antiqua" pitchFamily="18" charset="0"/>
            </a:endParaRPr>
          </a:p>
        </p:txBody>
      </p:sp>
      <p:pic>
        <p:nvPicPr>
          <p:cNvPr id="1026" name="Picture 2" descr="F:\2a85406c6ac366736d4ca537e57e4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96952"/>
            <a:ext cx="271088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1"/>
            <a:ext cx="6912768" cy="6822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dirty="0">
                <a:latin typeface="Book Antiqua" pitchFamily="18" charset="0"/>
              </a:rPr>
              <a:t>По сказке В. Ф. Одоевского</a:t>
            </a:r>
          </a:p>
          <a:p>
            <a:pPr algn="ctr" eaLnBrk="1" hangingPunct="1"/>
            <a:r>
              <a:rPr lang="ru-RU" sz="2400" b="1" dirty="0">
                <a:latin typeface="Book Antiqua" pitchFamily="18" charset="0"/>
              </a:rPr>
              <a:t>«Мороз Иванович»</a:t>
            </a:r>
          </a:p>
          <a:p>
            <a:pPr algn="ctr" eaLnBrk="1" hangingPunct="1"/>
            <a:endParaRPr lang="ru-RU" sz="2400" b="1" dirty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800" b="1" dirty="0" err="1">
                <a:latin typeface="Book Antiqua" pitchFamily="18" charset="0"/>
              </a:rPr>
              <a:t>Рукоделица</a:t>
            </a:r>
            <a:r>
              <a:rPr lang="ru-RU" sz="2800" b="1" dirty="0">
                <a:latin typeface="Book Antiqua" pitchFamily="18" charset="0"/>
              </a:rPr>
              <a:t>                                         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Трудолюбивая, вежливая.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Работает, помогает, старается.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Без труда ничего не даётся.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Затейница.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sz="2800" b="1" dirty="0">
              <a:latin typeface="Book Antiqua" pitchFamily="18" charset="0"/>
            </a:endParaRPr>
          </a:p>
          <a:p>
            <a:pPr eaLnBrk="1" hangingPunct="1"/>
            <a:endParaRPr lang="ru-RU" sz="2800" b="1" dirty="0">
              <a:latin typeface="Book Antiqua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Ленивица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Глупая, грубая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Спит, жалуется, бездельничает.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По работе и награда.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b="1" dirty="0">
                <a:latin typeface="Book Antiqua" pitchFamily="18" charset="0"/>
              </a:rPr>
              <a:t>Неумеха.</a:t>
            </a:r>
            <a:endParaRPr lang="ru-RU" sz="2000" b="1" dirty="0">
              <a:latin typeface="Book Antiqua" pitchFamily="18" charset="0"/>
            </a:endParaRPr>
          </a:p>
          <a:p>
            <a:pPr eaLnBrk="1" hangingPunct="1"/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8"/>
            <a:ext cx="7992888" cy="1021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Book Antiqua" pitchFamily="18" charset="0"/>
              </a:rPr>
              <a:t> Составление </a:t>
            </a:r>
            <a:r>
              <a:rPr lang="ru-RU" sz="3200" b="1" dirty="0" err="1">
                <a:latin typeface="Book Antiqua" pitchFamily="18" charset="0"/>
              </a:rPr>
              <a:t>синквейна</a:t>
            </a:r>
            <a:r>
              <a:rPr lang="ru-RU" sz="3200" b="1" dirty="0">
                <a:latin typeface="Book Antiqua" pitchFamily="18" charset="0"/>
              </a:rPr>
              <a:t> – загадки. 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Book Antiqua" pitchFamily="18" charset="0"/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Book Antiqua" pitchFamily="18" charset="0"/>
              </a:rPr>
              <a:t> Робкий, тихий.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Book Antiqua" pitchFamily="18" charset="0"/>
              </a:rPr>
              <a:t> Кружился, порхал, танцевал.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Book Antiqua" pitchFamily="18" charset="0"/>
              </a:rPr>
              <a:t> Красиво опускался большими хлопьями.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Book Antiqua" pitchFamily="18" charset="0"/>
              </a:rPr>
              <a:t> Зима!</a:t>
            </a: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endParaRPr lang="ru-RU" dirty="0">
              <a:latin typeface="Book Antiqua" pitchFamily="18" charset="0"/>
            </a:endParaRPr>
          </a:p>
          <a:p>
            <a:pPr algn="ctr"/>
            <a:r>
              <a:rPr lang="ru-RU" dirty="0">
                <a:latin typeface="Book Antiqua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188640"/>
            <a:ext cx="7920880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Book Antiqua" pitchFamily="18" charset="0"/>
              </a:rPr>
              <a:t>Синквейн</a:t>
            </a:r>
            <a:r>
              <a:rPr lang="ru-RU" sz="3200" b="1" dirty="0">
                <a:latin typeface="Book Antiqua" pitchFamily="18" charset="0"/>
              </a:rPr>
              <a:t> – загадка </a:t>
            </a: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400" b="1" dirty="0">
                <a:latin typeface="Book Antiqua" pitchFamily="18" charset="0"/>
              </a:rPr>
              <a:t> 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>
                <a:latin typeface="Book Antiqua" pitchFamily="18" charset="0"/>
              </a:rPr>
              <a:t> Длинная, счастливая.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>
                <a:latin typeface="Book Antiqua" pitchFamily="18" charset="0"/>
              </a:rPr>
              <a:t> Течёт, бежит, учит.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>
                <a:latin typeface="Book Antiqua" pitchFamily="18" charset="0"/>
              </a:rPr>
              <a:t> …. дана  на добрые дела.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400" b="1" dirty="0">
                <a:latin typeface="Book Antiqua" pitchFamily="18" charset="0"/>
              </a:rPr>
              <a:t> Дорога.</a:t>
            </a:r>
          </a:p>
          <a:p>
            <a:pPr algn="ctr"/>
            <a:endParaRPr lang="ru-RU" sz="4400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  <a:p>
            <a:pPr algn="ctr"/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5" y="5357813"/>
            <a:ext cx="1571625" cy="116205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1643050"/>
            <a:ext cx="63579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</a:t>
            </a:r>
            <a:r>
              <a: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88640"/>
            <a:ext cx="7829550" cy="63367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>
                <a:latin typeface="Book Antiqua" pitchFamily="18" charset="0"/>
              </a:rPr>
              <a:t>«СИНКВЕЙН» </a:t>
            </a:r>
          </a:p>
          <a:p>
            <a:r>
              <a:rPr lang="ru-RU" dirty="0">
                <a:latin typeface="Book Antiqua" pitchFamily="18" charset="0"/>
              </a:rPr>
              <a:t>одна из эффективных и интересных технологий, которая способствует развитию речи;</a:t>
            </a:r>
          </a:p>
          <a:p>
            <a:r>
              <a:rPr lang="ru-RU" dirty="0">
                <a:latin typeface="Book Antiqua" pitchFamily="18" charset="0"/>
              </a:rPr>
              <a:t>не требует особых условий;</a:t>
            </a:r>
          </a:p>
          <a:p>
            <a:r>
              <a:rPr lang="ru-RU" dirty="0">
                <a:latin typeface="Book Antiqua" pitchFamily="18" charset="0"/>
              </a:rPr>
              <a:t>органично вписывается в работу по развитию лексико-грамматических категорий;</a:t>
            </a:r>
          </a:p>
          <a:p>
            <a:r>
              <a:rPr lang="ru-RU" dirty="0">
                <a:latin typeface="Book Antiqua" pitchFamily="18" charset="0"/>
              </a:rPr>
              <a:t>способствует обогащению  словаря;</a:t>
            </a:r>
          </a:p>
          <a:p>
            <a:r>
              <a:rPr lang="ru-RU" dirty="0">
                <a:latin typeface="Book Antiqua" pitchFamily="18" charset="0"/>
              </a:rPr>
              <a:t>дает возможность педагогу понять уровень усвоения ребенком пройденного материала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88640"/>
            <a:ext cx="7829550" cy="64807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Book Antiqua" panose="02040602050305030304" pitchFamily="18" charset="0"/>
                <a:cs typeface="Andalus" panose="02020603050405020304" pitchFamily="18" charset="-78"/>
              </a:rPr>
              <a:t>«</a:t>
            </a:r>
            <a:r>
              <a:rPr lang="ru-RU" dirty="0" err="1">
                <a:latin typeface="Book Antiqua" panose="02040602050305030304" pitchFamily="18" charset="0"/>
                <a:cs typeface="Andalus" panose="02020603050405020304" pitchFamily="18" charset="-78"/>
              </a:rPr>
              <a:t>Синквейн</a:t>
            </a:r>
            <a:r>
              <a:rPr lang="ru-RU" dirty="0">
                <a:latin typeface="Book Antiqua" panose="02040602050305030304" pitchFamily="18" charset="0"/>
                <a:cs typeface="Andalus" panose="02020603050405020304" pitchFamily="18" charset="-78"/>
              </a:rPr>
              <a:t>» воспринимается дошкольниками как увлекательная игра – ведь сочинять полезно, весело и легко. </a:t>
            </a:r>
          </a:p>
          <a:p>
            <a:pPr eaLnBrk="1" hangingPunct="1">
              <a:defRPr/>
            </a:pPr>
            <a:r>
              <a:rPr lang="ru-RU" dirty="0">
                <a:latin typeface="Book Antiqua" panose="02040602050305030304" pitchFamily="18" charset="0"/>
                <a:cs typeface="Andalus" panose="02020603050405020304" pitchFamily="18" charset="-78"/>
              </a:rPr>
              <a:t>Однако нужно помнить, что необходимо составлять «</a:t>
            </a:r>
            <a:r>
              <a:rPr lang="ru-RU" dirty="0" err="1">
                <a:latin typeface="Book Antiqua" panose="02040602050305030304" pitchFamily="18" charset="0"/>
                <a:cs typeface="Andalus" panose="02020603050405020304" pitchFamily="18" charset="-78"/>
              </a:rPr>
              <a:t>синквейн</a:t>
            </a:r>
            <a:r>
              <a:rPr lang="ru-RU" dirty="0">
                <a:latin typeface="Book Antiqua" panose="02040602050305030304" pitchFamily="18" charset="0"/>
                <a:cs typeface="Andalus" panose="02020603050405020304" pitchFamily="18" charset="-78"/>
              </a:rPr>
              <a:t>» только на темы хорошо известные детям и обязательно показывать образец.</a:t>
            </a:r>
          </a:p>
          <a:p>
            <a:pPr algn="just" eaLnBrk="1" hangingPunct="1">
              <a:defRPr/>
            </a:pPr>
            <a:r>
              <a:rPr lang="ru-RU" dirty="0">
                <a:latin typeface="Book Antiqua" panose="02040602050305030304" pitchFamily="18" charset="0"/>
                <a:cs typeface="Andalus" panose="02020603050405020304" pitchFamily="18" charset="-78"/>
              </a:rPr>
              <a:t>Знакомство с этим приёмом следует начинать</a:t>
            </a:r>
          </a:p>
          <a:p>
            <a:pPr algn="ctr" eaLnBrk="1" hangingPunct="1">
              <a:buFontTx/>
              <a:buNone/>
              <a:defRPr/>
            </a:pPr>
            <a:r>
              <a:rPr lang="ru-RU" u="sng" dirty="0">
                <a:latin typeface="Book Antiqua" panose="02040602050305030304" pitchFamily="18" charset="0"/>
                <a:cs typeface="Andalus" panose="02020603050405020304" pitchFamily="18" charset="-78"/>
              </a:rPr>
              <a:t>в старшем дошкольном возрасте!</a:t>
            </a:r>
            <a:endParaRPr lang="ru-RU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85728"/>
            <a:ext cx="7829550" cy="6095600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Book Antiqua" pitchFamily="18" charset="0"/>
              </a:rPr>
              <a:t>Слово «</a:t>
            </a:r>
            <a:r>
              <a:rPr lang="ru-RU" dirty="0" err="1">
                <a:latin typeface="Book Antiqua" pitchFamily="18" charset="0"/>
              </a:rPr>
              <a:t>синквейн</a:t>
            </a:r>
            <a:r>
              <a:rPr lang="ru-RU" dirty="0">
                <a:latin typeface="Book Antiqua" pitchFamily="18" charset="0"/>
              </a:rPr>
              <a:t>» происходит от французского слова «пять» и означает «стихотворение, состоящее из пяти строк»</a:t>
            </a:r>
          </a:p>
          <a:p>
            <a:pPr>
              <a:buNone/>
            </a:pPr>
            <a:endParaRPr lang="ru-RU" dirty="0">
              <a:solidFill>
                <a:srgbClr val="6633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dirty="0">
                <a:latin typeface="Book Antiqua" pitchFamily="18" charset="0"/>
              </a:rPr>
              <a:t>«</a:t>
            </a:r>
            <a:r>
              <a:rPr lang="ru-RU" dirty="0" err="1">
                <a:latin typeface="Book Antiqua" pitchFamily="18" charset="0"/>
              </a:rPr>
              <a:t>Синквейн</a:t>
            </a:r>
            <a:r>
              <a:rPr lang="ru-RU" dirty="0">
                <a:latin typeface="Book Antiqua" pitchFamily="18" charset="0"/>
              </a:rPr>
              <a:t>» – нерифмованное стихотворение, написанное в соответствии с определёнными правилами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20688"/>
            <a:ext cx="4690268" cy="5522956"/>
          </a:xfrm>
        </p:spPr>
        <p:txBody>
          <a:bodyPr/>
          <a:lstStyle/>
          <a:p>
            <a:pPr algn="r"/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Содержимое 6" descr="a_crap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322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Book Antiqua" pitchFamily="18" charset="0"/>
              </a:rPr>
              <a:t>Синквейн</a:t>
            </a:r>
            <a:r>
              <a:rPr lang="ru-RU" sz="3200" b="1" dirty="0">
                <a:latin typeface="Book Antiqua" pitchFamily="18" charset="0"/>
              </a:rPr>
              <a:t> появился в начале </a:t>
            </a:r>
            <a:r>
              <a:rPr lang="en-US" sz="3200" b="1" dirty="0">
                <a:latin typeface="Book Antiqua" pitchFamily="18" charset="0"/>
              </a:rPr>
              <a:t>XX </a:t>
            </a:r>
            <a:r>
              <a:rPr lang="ru-RU" sz="3200" b="1" dirty="0">
                <a:latin typeface="Book Antiqua" pitchFamily="18" charset="0"/>
              </a:rPr>
              <a:t>века в США</a:t>
            </a:r>
          </a:p>
          <a:p>
            <a:endParaRPr lang="ru-RU" sz="3200" b="1" dirty="0">
              <a:latin typeface="Book Antiqua" pitchFamily="18" charset="0"/>
            </a:endParaRPr>
          </a:p>
          <a:p>
            <a:r>
              <a:rPr lang="ru-RU" sz="3200" b="1" dirty="0">
                <a:latin typeface="Book Antiqua" pitchFamily="18" charset="0"/>
              </a:rPr>
              <a:t> Этот жанр поэзии придумала американская  поэтесса  Аделаида </a:t>
            </a:r>
            <a:r>
              <a:rPr lang="ru-RU" sz="3200" b="1" dirty="0" err="1">
                <a:latin typeface="Book Antiqua" pitchFamily="18" charset="0"/>
              </a:rPr>
              <a:t>Крэпси</a:t>
            </a:r>
            <a:endParaRPr lang="ru-RU" sz="3200" b="1" dirty="0">
              <a:latin typeface="Book Antiqua" pitchFamily="18" charset="0"/>
            </a:endParaRPr>
          </a:p>
          <a:p>
            <a:endParaRPr lang="ru-RU" sz="3200" b="1" dirty="0">
              <a:latin typeface="Book Antiqua" pitchFamily="18" charset="0"/>
            </a:endParaRPr>
          </a:p>
          <a:p>
            <a:r>
              <a:rPr lang="ru-RU" sz="3200" b="1" dirty="0">
                <a:latin typeface="Book Antiqua" pitchFamily="18" charset="0"/>
              </a:rPr>
              <a:t>В России </a:t>
            </a:r>
            <a:r>
              <a:rPr lang="ru-RU" sz="3200" b="1" dirty="0" err="1">
                <a:latin typeface="Book Antiqua" pitchFamily="18" charset="0"/>
              </a:rPr>
              <a:t>синквейн</a:t>
            </a:r>
            <a:r>
              <a:rPr lang="ru-RU" sz="3200" b="1" dirty="0">
                <a:latin typeface="Book Antiqua" pitchFamily="18" charset="0"/>
              </a:rPr>
              <a:t> начал применяться с 1993 года.</a:t>
            </a:r>
            <a:endParaRPr lang="ru-RU" sz="3200" b="1" dirty="0">
              <a:solidFill>
                <a:srgbClr val="66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415" y="188640"/>
            <a:ext cx="872546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пишется в каждой строке?</a:t>
            </a:r>
          </a:p>
        </p:txBody>
      </p:sp>
      <p:sp>
        <p:nvSpPr>
          <p:cNvPr id="3" name="Рамка 2"/>
          <p:cNvSpPr/>
          <p:nvPr/>
        </p:nvSpPr>
        <p:spPr>
          <a:xfrm>
            <a:off x="323850" y="1557338"/>
            <a:ext cx="1727200" cy="7191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850" y="2492375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850" y="3500438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850" y="4508500"/>
            <a:ext cx="1727200" cy="7207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850" y="5733256"/>
            <a:ext cx="1727200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628775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1 строка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2636838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2 строка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625850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3 строка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4581525"/>
            <a:ext cx="18002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4 строка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50" y="5805264"/>
            <a:ext cx="1800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5 строка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413" y="1412875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11413" y="2420938"/>
            <a:ext cx="6408737" cy="720725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413" y="3429000"/>
            <a:ext cx="6408737" cy="720725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413" y="4508500"/>
            <a:ext cx="6408737" cy="1080740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413" y="5733256"/>
            <a:ext cx="6409059" cy="864096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1341438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–  Это существительное или местоимение. (Кто? Что?)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11413" y="23495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2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прилагательные. (Какой? Какая? Какое? Какие?)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413" y="335756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3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глаголы. (Что делает? Что делают?)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11413" y="4437063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4 слова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Это предложение, в котором выражается личное  мнение к предмету разговора.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39975" y="5733256"/>
            <a:ext cx="5256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Comic Sans MS" pitchFamily="66" charset="0"/>
              </a:rPr>
              <a:t>1 слово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</a:rPr>
              <a:t>Вывод, итог. Это существительное. (Кто? Что?)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Дети сочиняют </a:t>
            </a:r>
            <a:r>
              <a:rPr lang="ru-RU" sz="2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синквейны</a:t>
            </a:r>
            <a:r>
              <a:rPr lang="ru-RU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…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5003" t="7218" r="9948" b="10604"/>
          <a:stretch>
            <a:fillRect/>
          </a:stretch>
        </p:blipFill>
        <p:spPr bwMode="auto">
          <a:xfrm>
            <a:off x="971600" y="1124744"/>
            <a:ext cx="20882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14678" y="1123218"/>
            <a:ext cx="564360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Снегирь.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Красногрудый, черноголовый.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Сидит, клюёт, пугается.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Снегирь - символ холодной зимы.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Зима.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2662" t="6090" r="8666" b="15740"/>
          <a:stretch>
            <a:fillRect/>
          </a:stretch>
        </p:blipFill>
        <p:spPr bwMode="auto">
          <a:xfrm>
            <a:off x="6300192" y="3284984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4348" y="4214818"/>
            <a:ext cx="56436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Зонт.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Цветной, большой. 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Раскрывается, защищает, закрывается. 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Мой зонтик самый замечательный. 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Дождь.</a:t>
            </a:r>
            <a:endParaRPr kumimoji="0" lang="ru-RU" sz="2400" b="1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1967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ln w="11430"/>
                <a:solidFill>
                  <a:schemeClr val="tx1"/>
                </a:solidFill>
                <a:latin typeface="Book Antiqua" pitchFamily="18" charset="0"/>
              </a:rPr>
              <a:t>Модель составления </a:t>
            </a:r>
            <a:r>
              <a:rPr lang="ru-RU" sz="4000" dirty="0" err="1">
                <a:ln w="11430"/>
                <a:solidFill>
                  <a:schemeClr val="tx1"/>
                </a:solidFill>
                <a:latin typeface="Book Antiqua" pitchFamily="18" charset="0"/>
              </a:rPr>
              <a:t>синквейна</a:t>
            </a:r>
            <a:endParaRPr lang="ru-RU" sz="4000" dirty="0">
              <a:ln w="11430"/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96752"/>
            <a:ext cx="71734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5111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Book Antiqua" pitchFamily="18" charset="0"/>
              </a:rPr>
              <a:t>Условные обозначения: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142984"/>
            <a:ext cx="7829550" cy="5214974"/>
          </a:xfrm>
        </p:spPr>
        <p:txBody>
          <a:bodyPr/>
          <a:lstStyle/>
          <a:p>
            <a:pPr marL="1890713" indent="11113">
              <a:spcBef>
                <a:spcPts val="0"/>
              </a:spcBef>
              <a:buNone/>
            </a:pPr>
            <a:r>
              <a:rPr lang="ru-RU" sz="3000" dirty="0"/>
              <a:t>слова-предметы КТО (ЧТО) это ?</a:t>
            </a:r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endParaRPr lang="ru-RU" sz="800" dirty="0"/>
          </a:p>
          <a:p>
            <a:pPr marL="1890713" indent="11113">
              <a:buNone/>
            </a:pPr>
            <a:endParaRPr lang="ru-RU" sz="800" dirty="0"/>
          </a:p>
          <a:p>
            <a:pPr marL="4044950" indent="11113">
              <a:buNone/>
            </a:pPr>
            <a:r>
              <a:rPr lang="ru-RU" sz="3000" dirty="0"/>
              <a:t>слова-признаки</a:t>
            </a:r>
          </a:p>
          <a:p>
            <a:pPr marL="4044950" indent="11113">
              <a:buNone/>
            </a:pPr>
            <a:r>
              <a:rPr lang="ru-RU" sz="3000" dirty="0"/>
              <a:t>  КАКОЙ предмет?</a:t>
            </a:r>
          </a:p>
          <a:p>
            <a:pPr marL="4044950" indent="11113">
              <a:buNone/>
            </a:pPr>
            <a:endParaRPr lang="ru-RU" sz="2800" dirty="0"/>
          </a:p>
          <a:p>
            <a:pPr marL="4044950" indent="11113">
              <a:buNone/>
            </a:pPr>
            <a:endParaRPr lang="ru-RU" sz="2800" dirty="0"/>
          </a:p>
          <a:p>
            <a:pPr marL="1890713" indent="11113">
              <a:buNone/>
            </a:pPr>
            <a:endParaRPr lang="ru-RU" sz="800" dirty="0"/>
          </a:p>
          <a:p>
            <a:pPr marL="1890713" indent="11113">
              <a:spcBef>
                <a:spcPts val="0"/>
              </a:spcBef>
              <a:buNone/>
            </a:pPr>
            <a:r>
              <a:rPr lang="ru-RU" sz="3000" dirty="0"/>
              <a:t>слова-действия  </a:t>
            </a:r>
          </a:p>
          <a:p>
            <a:pPr marL="1890713" indent="11113">
              <a:spcBef>
                <a:spcPts val="0"/>
              </a:spcBef>
              <a:buNone/>
            </a:pPr>
            <a:r>
              <a:rPr lang="ru-RU" sz="3000" dirty="0"/>
              <a:t>ЧТО ДЕЛАЕТ предмет?</a:t>
            </a:r>
          </a:p>
          <a:p>
            <a:pPr marL="1890713" indent="11113">
              <a:spcBef>
                <a:spcPts val="0"/>
              </a:spcBef>
              <a:buNone/>
            </a:pPr>
            <a:endParaRPr lang="ru-RU" sz="3000" dirty="0"/>
          </a:p>
          <a:p>
            <a:pPr marL="1801813" indent="11113">
              <a:spcBef>
                <a:spcPts val="0"/>
              </a:spcBef>
              <a:buNone/>
            </a:pPr>
            <a:endParaRPr lang="ru-RU" sz="3000" dirty="0"/>
          </a:p>
          <a:p>
            <a:pPr marL="1890713" indent="11113"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643446"/>
            <a:ext cx="1357322" cy="14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4620"/>
            <a:ext cx="1215016" cy="13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1041</TotalTime>
  <Words>515</Words>
  <Application>Microsoft Office PowerPoint</Application>
  <PresentationFormat>Экран (4:3)</PresentationFormat>
  <Paragraphs>224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Comic Sans MS</vt:lpstr>
      <vt:lpstr>Franklin Gothic Book</vt:lpstr>
      <vt:lpstr>Franklin Gothic Medium</vt:lpstr>
      <vt:lpstr>Garamond</vt:lpstr>
      <vt:lpstr>Wingdings</vt:lpstr>
      <vt:lpstr>Wingdings 2</vt:lpstr>
      <vt:lpstr>Трек</vt:lpstr>
      <vt:lpstr>Мастер-класс на тему:  Использование технологии «СИНКВЕЙН» в развитии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составления синквейна</vt:lpstr>
      <vt:lpstr>Условные обозначения: </vt:lpstr>
      <vt:lpstr>Презентация PowerPoint</vt:lpstr>
      <vt:lpstr>Cпособы  работы  c синквейном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Митюгина Т.Г.</dc:creator>
  <cp:lastModifiedBy>Пользователь</cp:lastModifiedBy>
  <cp:revision>111</cp:revision>
  <cp:lastPrinted>2021-11-18T11:55:05Z</cp:lastPrinted>
  <dcterms:created xsi:type="dcterms:W3CDTF">2009-12-09T07:32:07Z</dcterms:created>
  <dcterms:modified xsi:type="dcterms:W3CDTF">2023-12-17T18:52:23Z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TC300077191049</vt:lpwstr>
  </property>
</Properties>
</file>